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257" r:id="rId5"/>
    <p:sldId id="264" r:id="rId6"/>
    <p:sldId id="258" r:id="rId7"/>
    <p:sldId id="259" r:id="rId8"/>
    <p:sldId id="273" r:id="rId9"/>
    <p:sldId id="274" r:id="rId10"/>
    <p:sldId id="275" r:id="rId11"/>
    <p:sldId id="276" r:id="rId12"/>
    <p:sldId id="277" r:id="rId13"/>
    <p:sldId id="278" r:id="rId14"/>
    <p:sldId id="260" r:id="rId15"/>
    <p:sldId id="261" r:id="rId16"/>
    <p:sldId id="271" r:id="rId17"/>
    <p:sldId id="270" r:id="rId18"/>
    <p:sldId id="272" r:id="rId19"/>
    <p:sldId id="262" r:id="rId20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70" autoAdjust="0"/>
  </p:normalViewPr>
  <p:slideViewPr>
    <p:cSldViewPr showGuides="1">
      <p:cViewPr varScale="1">
        <p:scale>
          <a:sx n="163" d="100"/>
          <a:sy n="163" d="100"/>
        </p:scale>
        <p:origin x="150" y="15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59215F-A780-46AA-9ECE-5E3415E21A0F}" type="datetime1">
              <a:rPr lang="ru-RU" smtClean="0"/>
              <a:t>20.09.2017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2B5AE9-EF18-4BD2-BEA8-A187E00F080A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651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547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205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11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78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260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311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947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4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18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183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51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19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765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04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C3F28CFA-1F4F-49FC-A194-A02DE2BBEB31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B4A544-D0C4-45DC-A0D8-D610886771A3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880653-C5DC-4AB4-BB4B-BBA182DFA49B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3DB544-3ABF-4C3C-9834-89D2505D2F95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886979-C828-42D4-82EF-CACA504FF063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6B4E9-B51E-4818-B60A-E1761D5B5A50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F318B6-E8E0-4168-8D5C-123542E2155B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415BC7-69F3-46B8-ADA5-7DF3AACDD8B0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58318A-8E0B-4A88-9269-7A86C5BD0E58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E344C9-0B6B-4F52-B63C-096C733A73E1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EC021FF-AB57-4586-84F8-E7B58F4C688D}" type="datetime1">
              <a:rPr lang="ru-RU" noProof="0" smtClean="0"/>
              <a:t>20.09.2017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pov@cisc-soft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akupki.gov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8701606" cy="3543672"/>
          </a:xfrm>
        </p:spPr>
        <p:txBody>
          <a:bodyPr rtlCol="0">
            <a:normAutofit/>
          </a:bodyPr>
          <a:lstStyle/>
          <a:p>
            <a:r>
              <a:rPr lang="ru-RU" dirty="0"/>
              <a:t>Анализ </a:t>
            </a:r>
            <a:r>
              <a:rPr lang="ru-RU" dirty="0" smtClean="0"/>
              <a:t>опыта создания </a:t>
            </a:r>
            <a:r>
              <a:rPr lang="ru-RU" dirty="0"/>
              <a:t>автоматизированных систем контроля договорных обязательств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981844" y="6021288"/>
            <a:ext cx="10873208" cy="663352"/>
          </a:xfrm>
          <a:prstGeom prst="rect">
            <a:avLst/>
          </a:prstGeom>
          <a:effectLst>
            <a:outerShdw blurRad="177800" sx="124000" sy="124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Докладчик: Карпов Валерий Александрович, Генеральный директор ООО «ЦИСК», </a:t>
            </a:r>
          </a:p>
          <a:p>
            <a:pPr>
              <a:lnSpc>
                <a:spcPct val="120000"/>
              </a:lnSpc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hlinkClick r:id="rId3"/>
              </a:rPr>
              <a:t>karpov@cisc-soft.ru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, +7 (495)620-58-74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37712" cy="1167408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Личные кабинеты членов СРО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b="1" dirty="0" smtClean="0"/>
              <a:t>Плюсы:</a:t>
            </a:r>
          </a:p>
          <a:p>
            <a:pPr lvl="1"/>
            <a:r>
              <a:rPr lang="ru-RU" dirty="0" smtClean="0"/>
              <a:t>Электронное взаимодействие СРО и их членов</a:t>
            </a:r>
          </a:p>
          <a:p>
            <a:pPr lvl="1"/>
            <a:r>
              <a:rPr lang="ru-RU" dirty="0" smtClean="0"/>
              <a:t>Формализованный обмен документами по установленным формам</a:t>
            </a:r>
          </a:p>
          <a:p>
            <a:pPr lvl="1"/>
            <a:r>
              <a:rPr lang="ru-RU" dirty="0" smtClean="0"/>
              <a:t>Уведомление СРО </a:t>
            </a:r>
            <a:r>
              <a:rPr lang="ru-RU" dirty="0"/>
              <a:t>о заключении </a:t>
            </a:r>
            <a:r>
              <a:rPr lang="ru-RU" dirty="0" smtClean="0"/>
              <a:t>контрактов </a:t>
            </a:r>
            <a:r>
              <a:rPr lang="ru-RU" dirty="0"/>
              <a:t>и фактах их </a:t>
            </a:r>
            <a:r>
              <a:rPr lang="ru-RU" dirty="0" smtClean="0"/>
              <a:t>исполнения </a:t>
            </a:r>
            <a:r>
              <a:rPr lang="ru-RU" dirty="0"/>
              <a:t>в виде отчетов по установленной форме</a:t>
            </a:r>
            <a:endParaRPr lang="ru-RU" dirty="0" smtClean="0"/>
          </a:p>
          <a:p>
            <a:r>
              <a:rPr lang="ru-RU" b="1" dirty="0" smtClean="0"/>
              <a:t>Минусы</a:t>
            </a:r>
          </a:p>
          <a:p>
            <a:pPr lvl="1"/>
            <a:r>
              <a:rPr lang="ru-RU" dirty="0" smtClean="0"/>
              <a:t>Не гарантирует своевременное и достоверное предоставление членом СРО требуемых документов</a:t>
            </a:r>
          </a:p>
          <a:p>
            <a:pPr lvl="1"/>
            <a:r>
              <a:rPr lang="ru-RU" dirty="0" smtClean="0"/>
              <a:t>Создание юридически значимого электронного документооборота в рамках ЛК с соблюдением законодательства требует значительных расходов</a:t>
            </a:r>
          </a:p>
          <a:p>
            <a:pPr lvl="1"/>
            <a:r>
              <a:rPr lang="ru-RU" dirty="0" smtClean="0"/>
              <a:t>Доступ в систему только у СРО и их членов</a:t>
            </a:r>
            <a:endParaRPr lang="ru-RU" dirty="0" smtClean="0"/>
          </a:p>
          <a:p>
            <a:pPr lvl="1"/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7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997752" cy="10668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/>
              <a:t>Автоматизация контроля ОДО на примере </a:t>
            </a:r>
            <a:br>
              <a:rPr lang="ru-RU" dirty="0" smtClean="0"/>
            </a:br>
            <a:r>
              <a:rPr lang="ru-RU" dirty="0" smtClean="0"/>
              <a:t>ПО «Электронный реестр СРО»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В качестве источника сведений по договорам </a:t>
            </a:r>
            <a:r>
              <a:rPr lang="ru-RU" dirty="0" smtClean="0"/>
              <a:t>подряда </a:t>
            </a:r>
            <a:r>
              <a:rPr lang="ru-RU" dirty="0" smtClean="0"/>
              <a:t>выступают:</a:t>
            </a:r>
          </a:p>
          <a:p>
            <a:pPr lvl="1"/>
            <a:r>
              <a:rPr lang="ru-RU" dirty="0" smtClean="0"/>
              <a:t>Сведения, </a:t>
            </a:r>
            <a:r>
              <a:rPr lang="ru-RU" dirty="0" smtClean="0"/>
              <a:t>получаемые в автоматизированном режиме из Единой информационной системы </a:t>
            </a:r>
            <a:r>
              <a:rPr lang="ru-RU" dirty="0"/>
              <a:t>в сфере закупок </a:t>
            </a:r>
            <a:r>
              <a:rPr lang="ru-RU" dirty="0" smtClean="0"/>
              <a:t>(ЕИССЗ, сайт </a:t>
            </a:r>
            <a:r>
              <a:rPr lang="ru-RU" dirty="0" smtClean="0">
                <a:hlinkClick r:id="rId3"/>
              </a:rPr>
              <a:t>http</a:t>
            </a:r>
            <a:r>
              <a:rPr lang="ru-RU" dirty="0">
                <a:hlinkClick r:id="rId3"/>
              </a:rPr>
              <a:t>://zakupki.gov.ru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Сведения, </a:t>
            </a:r>
            <a:r>
              <a:rPr lang="ru-RU" dirty="0" smtClean="0"/>
              <a:t>предоставленные членами СРО в виде отчетов (возможность автоматизированной загрузки с Личных кабинетов на сайте СРО, </a:t>
            </a:r>
            <a:r>
              <a:rPr lang="ru-RU" dirty="0" smtClean="0"/>
              <a:t>из </a:t>
            </a:r>
            <a:r>
              <a:rPr lang="ru-RU" dirty="0" smtClean="0"/>
              <a:t>документов заданного формата)</a:t>
            </a:r>
          </a:p>
          <a:p>
            <a:pPr lvl="1"/>
            <a:r>
              <a:rPr lang="ru-RU" dirty="0" smtClean="0"/>
              <a:t>Сведения, </a:t>
            </a:r>
            <a:r>
              <a:rPr lang="ru-RU" dirty="0" smtClean="0"/>
              <a:t>полученные в ходе проведения плановых проверок</a:t>
            </a:r>
            <a:r>
              <a:rPr lang="ru-RU" dirty="0"/>
              <a:t> (возможность автоматизированной загрузки с Личных кабинетов на сайте СРО, </a:t>
            </a:r>
            <a:r>
              <a:rPr lang="ru-RU" dirty="0" smtClean="0"/>
              <a:t>из </a:t>
            </a:r>
            <a:r>
              <a:rPr lang="ru-RU" dirty="0"/>
              <a:t>документов заданного формата)</a:t>
            </a:r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997752" cy="1066800"/>
          </a:xfrm>
        </p:spPr>
        <p:txBody>
          <a:bodyPr rtlCol="0"/>
          <a:lstStyle/>
          <a:p>
            <a:pPr rtl="0"/>
            <a:r>
              <a:rPr lang="ru-RU" dirty="0" smtClean="0"/>
              <a:t>Автоматизированное получение данных из ЕИССЗ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96" y="1600200"/>
            <a:ext cx="8381360" cy="36473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908" y="2996952"/>
            <a:ext cx="8271220" cy="3133112"/>
          </a:xfrm>
          <a:prstGeom prst="rect">
            <a:avLst/>
          </a:prstGeom>
          <a:effectLst>
            <a:outerShdw blurRad="1651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6180" y="4221088"/>
            <a:ext cx="7560840" cy="2518267"/>
          </a:xfrm>
          <a:prstGeom prst="rect">
            <a:avLst/>
          </a:prstGeom>
          <a:effectLst>
            <a:outerShdw blurRad="1778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Выгнутая влево стрелка 7"/>
          <p:cNvSpPr/>
          <p:nvPr/>
        </p:nvSpPr>
        <p:spPr>
          <a:xfrm rot="19075713">
            <a:off x="1285930" y="2851753"/>
            <a:ext cx="1728192" cy="4502898"/>
          </a:xfrm>
          <a:prstGeom prst="curvedRightArrow">
            <a:avLst/>
          </a:prstGeom>
          <a:solidFill>
            <a:srgbClr val="66FF66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725" y="3137690"/>
            <a:ext cx="8856984" cy="3348437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065212" y="1700808"/>
            <a:ext cx="8686801" cy="4318992"/>
          </a:xfrm>
        </p:spPr>
        <p:txBody>
          <a:bodyPr rtlCol="0"/>
          <a:lstStyle/>
          <a:p>
            <a:r>
              <a:rPr lang="ru-RU" sz="2400" b="1" dirty="0" smtClean="0"/>
              <a:t>Автоматически загружаются из Личных кабинетов на сайте СРО</a:t>
            </a:r>
          </a:p>
          <a:p>
            <a:r>
              <a:rPr lang="ru-RU" sz="2400" b="1" dirty="0" smtClean="0"/>
              <a:t>Вносятся вручную с бумажных отчетов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997752" cy="1066800"/>
          </a:xfrm>
        </p:spPr>
        <p:txBody>
          <a:bodyPr rtlCol="0"/>
          <a:lstStyle/>
          <a:p>
            <a:pPr rtl="0"/>
            <a:r>
              <a:rPr lang="ru-RU" dirty="0" smtClean="0"/>
              <a:t>Сведения получаемые от членов СРО</a:t>
            </a:r>
            <a:endParaRPr lang="ru-RU" dirty="0"/>
          </a:p>
        </p:txBody>
      </p:sp>
      <p:sp>
        <p:nvSpPr>
          <p:cNvPr id="8" name="Выгнутая влево стрелка 7"/>
          <p:cNvSpPr/>
          <p:nvPr/>
        </p:nvSpPr>
        <p:spPr>
          <a:xfrm rot="19075713">
            <a:off x="971629" y="2131673"/>
            <a:ext cx="1728192" cy="4502898"/>
          </a:xfrm>
          <a:prstGeom prst="curvedRightArrow">
            <a:avLst/>
          </a:prstGeom>
          <a:solidFill>
            <a:srgbClr val="66FF66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7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997752" cy="1066800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«Электронный реестр СРО»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28800"/>
            <a:ext cx="9493696" cy="4191000"/>
          </a:xfrm>
        </p:spPr>
        <p:txBody>
          <a:bodyPr rtlCol="0"/>
          <a:lstStyle/>
          <a:p>
            <a:pPr rtl="0"/>
            <a:r>
              <a:rPr lang="ru-RU" b="1" dirty="0" smtClean="0"/>
              <a:t>Плюсы</a:t>
            </a:r>
          </a:p>
          <a:p>
            <a:pPr lvl="1"/>
            <a:r>
              <a:rPr lang="ru-RU" dirty="0" smtClean="0"/>
              <a:t>Автоматическая загрузка сведений по договорам </a:t>
            </a:r>
            <a:r>
              <a:rPr lang="ru-RU" dirty="0" smtClean="0"/>
              <a:t>подряда </a:t>
            </a:r>
            <a:r>
              <a:rPr lang="ru-RU" dirty="0" smtClean="0"/>
              <a:t>по всем действующим членам СРО в информационной системе СРО</a:t>
            </a:r>
          </a:p>
          <a:p>
            <a:pPr lvl="1"/>
            <a:r>
              <a:rPr lang="ru-RU" dirty="0" smtClean="0"/>
              <a:t>Автоматическая </a:t>
            </a:r>
            <a:r>
              <a:rPr lang="ru-RU" dirty="0"/>
              <a:t>проверка </a:t>
            </a:r>
            <a:r>
              <a:rPr lang="ru-RU" dirty="0" smtClean="0"/>
              <a:t>фактического совокупного размера </a:t>
            </a:r>
            <a:r>
              <a:rPr lang="ru-RU" dirty="0"/>
              <a:t>обязательств по договорам </a:t>
            </a:r>
            <a:r>
              <a:rPr lang="ru-RU" dirty="0"/>
              <a:t>подряда </a:t>
            </a:r>
            <a:r>
              <a:rPr lang="ru-RU" dirty="0" smtClean="0"/>
              <a:t>на основании сведений об уровне ответственности и заключенных договорах </a:t>
            </a:r>
            <a:r>
              <a:rPr lang="ru-RU" dirty="0"/>
              <a:t>подряда</a:t>
            </a:r>
            <a:endParaRPr lang="ru-RU" dirty="0" smtClean="0"/>
          </a:p>
          <a:p>
            <a:pPr lvl="1"/>
            <a:r>
              <a:rPr lang="ru-RU" dirty="0" smtClean="0"/>
              <a:t>Обеспечивается непрерывный </a:t>
            </a:r>
            <a:r>
              <a:rPr lang="ru-RU" dirty="0"/>
              <a:t>процесс сбора и учета информации о деятельности </a:t>
            </a:r>
            <a:r>
              <a:rPr lang="ru-RU" dirty="0" smtClean="0"/>
              <a:t>членов СРО</a:t>
            </a:r>
          </a:p>
          <a:p>
            <a:pPr lvl="1"/>
            <a:r>
              <a:rPr lang="ru-RU" dirty="0" smtClean="0"/>
              <a:t>Производится максимально полная выборка контрактов с учетом ошибочно указанных кодов ОКПД (ОКВЭД) за счет поиска по ключевым словам</a:t>
            </a:r>
          </a:p>
          <a:p>
            <a:pPr lvl="1"/>
            <a:r>
              <a:rPr lang="ru-RU" dirty="0" smtClean="0"/>
              <a:t>Автоматизация контрольной деятельности СРО, хранение, учет и анализ полученных в ходе контрольных мероприятий сведений</a:t>
            </a:r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84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997752" cy="1066800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 smtClean="0"/>
              <a:t>«Электронный реестр СРО»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696544"/>
          </a:xfrm>
        </p:spPr>
        <p:txBody>
          <a:bodyPr rtlCol="0"/>
          <a:lstStyle/>
          <a:p>
            <a:pPr rtl="0"/>
            <a:r>
              <a:rPr lang="ru-RU" b="1" dirty="0" smtClean="0"/>
              <a:t>Минусы</a:t>
            </a:r>
          </a:p>
          <a:p>
            <a:pPr lvl="1"/>
            <a:r>
              <a:rPr lang="ru-RU" dirty="0" smtClean="0"/>
              <a:t>Загрузка сведений от членов СРО в электронном виде возможна только при наличии личного кабинета на сайте СРО</a:t>
            </a:r>
          </a:p>
          <a:p>
            <a:pPr lvl="1"/>
            <a:r>
              <a:rPr lang="ru-RU" dirty="0" smtClean="0"/>
              <a:t>Отсутствует возможность автоматического внесения сведения по этапам исполнения контракта (сведения о подписанных актах выполненных работ)</a:t>
            </a:r>
          </a:p>
          <a:p>
            <a:pPr lvl="1"/>
            <a:r>
              <a:rPr lang="ru-RU" dirty="0" smtClean="0"/>
              <a:t>Многообразие личных кабинетов членов на сайтах СРО требует индивидуальной настройки интеграции с ИТ системой СРО </a:t>
            </a:r>
          </a:p>
          <a:p>
            <a:pPr lvl="1"/>
            <a:r>
              <a:rPr lang="ru-RU" dirty="0" smtClean="0"/>
              <a:t>Отсутствует юридическая значимость сведений, предоставленных членами СРО в электронном виде (большинство ЛК не предусматривают использование ЭЦП)</a:t>
            </a:r>
          </a:p>
          <a:p>
            <a:pPr lvl="1"/>
            <a:r>
              <a:rPr lang="ru-RU" dirty="0" smtClean="0"/>
              <a:t>ЛК предусматривают доступ только членам СРО (</a:t>
            </a:r>
            <a:r>
              <a:rPr lang="ru-RU" dirty="0"/>
              <a:t>з</a:t>
            </a:r>
            <a:r>
              <a:rPr lang="ru-RU" dirty="0" smtClean="0"/>
              <a:t>аказчики и надзорные органы не имею доступа в ЛК СРО).</a:t>
            </a:r>
          </a:p>
          <a:p>
            <a:pPr lvl="1"/>
            <a:r>
              <a:rPr lang="ru-RU" dirty="0" smtClean="0"/>
              <a:t>Осуществляется проверка только действующих членов СРО (выпадают организации, заключающие </a:t>
            </a:r>
            <a:r>
              <a:rPr lang="ru-RU" dirty="0" smtClean="0"/>
              <a:t>контракты, </a:t>
            </a:r>
            <a:r>
              <a:rPr lang="ru-RU" dirty="0" smtClean="0"/>
              <a:t>не будучи членами СРО)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45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ru-RU" dirty="0" smtClean="0"/>
              <a:t>Единая автоматизированная </a:t>
            </a:r>
            <a:r>
              <a:rPr lang="ru-RU" dirty="0" smtClean="0"/>
              <a:t>Система </a:t>
            </a:r>
            <a:r>
              <a:rPr lang="ru-RU" dirty="0"/>
              <a:t>контроля договорных обязательств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lvl="0"/>
            <a:r>
              <a:rPr lang="ru-RU" dirty="0"/>
              <a:t>Формирование единой информационной площадки, предоставляющей доступ всем участникам строительного рынка в рамках Личных кабинетов с заданной функциональностью и </a:t>
            </a:r>
            <a:r>
              <a:rPr lang="ru-RU" dirty="0" smtClean="0"/>
              <a:t>формализованным </a:t>
            </a:r>
            <a:r>
              <a:rPr lang="ru-RU" dirty="0"/>
              <a:t>электронным взаимодействием;</a:t>
            </a:r>
          </a:p>
          <a:p>
            <a:pPr lvl="0"/>
            <a:r>
              <a:rPr lang="ru-RU" dirty="0"/>
              <a:t>Сведения об исполнении контрактов или выполнения части работ могут вноситься или контролироваться не только членами СРО, но и заказчиками, надзорными органами;</a:t>
            </a:r>
          </a:p>
          <a:p>
            <a:pPr lvl="0"/>
            <a:r>
              <a:rPr lang="ru-RU" dirty="0"/>
              <a:t>Позволяет использовать юридически значимый документооборот между всеми участникам системы, включая подачу заявлений и отчетов членами в СРО;</a:t>
            </a:r>
          </a:p>
          <a:p>
            <a:pPr lvl="0"/>
            <a:r>
              <a:rPr lang="ru-RU" dirty="0"/>
              <a:t>Интеграция с различными информационными системами, включая федеральные ресурсы;</a:t>
            </a:r>
          </a:p>
          <a:p>
            <a:r>
              <a:rPr lang="ru-RU" dirty="0"/>
              <a:t>Выявление поставщиков, заключающих контракты, не будучи членами СРО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860" y="764704"/>
            <a:ext cx="8686801" cy="1295400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Минимальные требования к автоматизированной системе контроля договорных обязательств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5212" y="2564904"/>
            <a:ext cx="8686801" cy="3454896"/>
          </a:xfrm>
        </p:spPr>
        <p:txBody>
          <a:bodyPr rtlCol="0"/>
          <a:lstStyle/>
          <a:p>
            <a:r>
              <a:rPr lang="ru-RU" dirty="0"/>
              <a:t>Взаимодействие с открытыми источниками и федеральными информационными ресурсами</a:t>
            </a:r>
          </a:p>
          <a:p>
            <a:r>
              <a:rPr lang="ru-RU" dirty="0"/>
              <a:t>Юридически значимый электронный документооборот </a:t>
            </a:r>
            <a:r>
              <a:rPr lang="ru-RU" dirty="0" smtClean="0"/>
              <a:t>между СРО и ее членами, в </a:t>
            </a:r>
            <a:r>
              <a:rPr lang="ru-RU" dirty="0" err="1" smtClean="0"/>
              <a:t>т.ч</a:t>
            </a:r>
            <a:r>
              <a:rPr lang="ru-RU" dirty="0" smtClean="0"/>
              <a:t>. с использованием Личных кабинетов </a:t>
            </a:r>
            <a:r>
              <a:rPr lang="ru-RU" dirty="0"/>
              <a:t>членов СРО для подачи ими сведений в электронном виде</a:t>
            </a:r>
            <a:endParaRPr lang="ru-RU" dirty="0" smtClean="0"/>
          </a:p>
          <a:p>
            <a:pPr rtl="0"/>
            <a:endParaRPr lang="ru-RU" dirty="0" smtClean="0"/>
          </a:p>
          <a:p>
            <a:pPr rtl="0"/>
            <a:endParaRPr lang="ru-RU" dirty="0" smtClean="0"/>
          </a:p>
          <a:p>
            <a:pPr rtl="0"/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34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10573816" cy="1066800"/>
          </a:xfrm>
        </p:spPr>
        <p:txBody>
          <a:bodyPr rtlCol="0"/>
          <a:lstStyle/>
          <a:p>
            <a:pPr rtl="0"/>
            <a:r>
              <a:rPr lang="ru-RU" dirty="0" smtClean="0"/>
              <a:t>Основные </a:t>
            </a:r>
            <a:r>
              <a:rPr lang="ru-RU" dirty="0" smtClean="0"/>
              <a:t>подходы к созданию системы контроля договорных обязательств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ru-RU" dirty="0"/>
              <a:t>Создание Личного кабинета на сайте СРО для предоставления сведений членами СРО в форме </a:t>
            </a:r>
            <a:r>
              <a:rPr lang="ru-RU" dirty="0" smtClean="0"/>
              <a:t>отчетов</a:t>
            </a:r>
          </a:p>
          <a:p>
            <a:r>
              <a:rPr lang="ru-RU" dirty="0"/>
              <a:t>Автоматизированные системы мониторинга открытых данных и получение информации из иных достоверных </a:t>
            </a:r>
            <a:r>
              <a:rPr lang="ru-RU" dirty="0" smtClean="0"/>
              <a:t>источников</a:t>
            </a:r>
          </a:p>
          <a:p>
            <a:r>
              <a:rPr lang="ru-RU" dirty="0" smtClean="0"/>
              <a:t>Использование информационных систем </a:t>
            </a:r>
            <a:r>
              <a:rPr lang="ru-RU" dirty="0"/>
              <a:t>крупных государственных заказчиков и отраслевых органов исполнительной </a:t>
            </a:r>
            <a:r>
              <a:rPr lang="ru-RU" dirty="0" smtClean="0"/>
              <a:t>власти</a:t>
            </a:r>
          </a:p>
          <a:p>
            <a:endParaRPr lang="ru-RU" dirty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37712" cy="1167408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Единая информационная система в сфере закупок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сайт zakupki.gov.ru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 b="1" dirty="0" smtClean="0"/>
              <a:t>Плюсы:</a:t>
            </a:r>
          </a:p>
          <a:p>
            <a:pPr lvl="1"/>
            <a:r>
              <a:rPr lang="ru-RU" dirty="0" smtClean="0"/>
              <a:t>Федеральный информационный ресурс</a:t>
            </a:r>
          </a:p>
          <a:p>
            <a:pPr lvl="1"/>
            <a:r>
              <a:rPr lang="ru-RU" dirty="0" smtClean="0"/>
              <a:t>Содержит </a:t>
            </a:r>
            <a:r>
              <a:rPr lang="ru-RU" dirty="0"/>
              <a:t>исходные и наиболее полные сведения по всем контрактам в рамках </a:t>
            </a:r>
            <a:r>
              <a:rPr lang="ru-RU" dirty="0" smtClean="0"/>
              <a:t>44-ФЗ </a:t>
            </a:r>
            <a:r>
              <a:rPr lang="ru-RU" dirty="0"/>
              <a:t>и </a:t>
            </a:r>
            <a:r>
              <a:rPr lang="ru-RU" dirty="0" smtClean="0"/>
              <a:t>223-ФЗ</a:t>
            </a:r>
          </a:p>
          <a:p>
            <a:pPr lvl="1"/>
            <a:r>
              <a:rPr lang="ru-RU" dirty="0" smtClean="0"/>
              <a:t>Бесплатный доступ</a:t>
            </a:r>
          </a:p>
          <a:p>
            <a:r>
              <a:rPr lang="ru-RU" b="1" dirty="0" smtClean="0"/>
              <a:t>Минусы</a:t>
            </a:r>
          </a:p>
          <a:p>
            <a:pPr lvl="1"/>
            <a:r>
              <a:rPr lang="ru-RU" dirty="0" smtClean="0"/>
              <a:t>Не </a:t>
            </a:r>
            <a:r>
              <a:rPr lang="ru-RU" dirty="0"/>
              <a:t>является автоматизированной системой </a:t>
            </a:r>
            <a:r>
              <a:rPr lang="ru-RU" dirty="0" smtClean="0"/>
              <a:t>контроля для СРО</a:t>
            </a:r>
          </a:p>
          <a:p>
            <a:pPr lvl="1"/>
            <a:r>
              <a:rPr lang="ru-RU" dirty="0" smtClean="0"/>
              <a:t>Не </a:t>
            </a:r>
            <a:r>
              <a:rPr lang="ru-RU" dirty="0"/>
              <a:t>позволяет отслеживать </a:t>
            </a:r>
            <a:r>
              <a:rPr lang="ru-RU" dirty="0" smtClean="0"/>
              <a:t>фактическую </a:t>
            </a:r>
            <a:r>
              <a:rPr lang="ru-RU" dirty="0"/>
              <a:t>сумму </a:t>
            </a:r>
            <a:r>
              <a:rPr lang="ru-RU" dirty="0" smtClean="0"/>
              <a:t>обязательств членов СРО (особенно актуально для 223-ФЗ)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37712" cy="1167408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Электронные торговые площадки </a:t>
            </a:r>
            <a:r>
              <a:rPr lang="ru-RU" dirty="0"/>
              <a:t>(ЭТП)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 b="1" dirty="0" smtClean="0"/>
              <a:t>Плюсы:</a:t>
            </a:r>
          </a:p>
          <a:p>
            <a:pPr lvl="1"/>
            <a:r>
              <a:rPr lang="ru-RU" dirty="0" smtClean="0"/>
              <a:t>Более полные и актуальные сведения по контрактам 223-ФЗ, размещенных на данной площадке</a:t>
            </a:r>
          </a:p>
          <a:p>
            <a:r>
              <a:rPr lang="ru-RU" b="1" dirty="0" smtClean="0"/>
              <a:t>Минусы</a:t>
            </a:r>
          </a:p>
          <a:p>
            <a:pPr lvl="1"/>
            <a:r>
              <a:rPr lang="ru-RU" dirty="0" smtClean="0"/>
              <a:t>Более 100 ЭТП с различными протоколами обмена и интерфейсами</a:t>
            </a:r>
          </a:p>
          <a:p>
            <a:pPr lvl="1"/>
            <a:r>
              <a:rPr lang="ru-RU" dirty="0" smtClean="0"/>
              <a:t>Не </a:t>
            </a:r>
            <a:r>
              <a:rPr lang="ru-RU" dirty="0"/>
              <a:t>является автоматизированной системой </a:t>
            </a:r>
            <a:r>
              <a:rPr lang="ru-RU" dirty="0" smtClean="0"/>
              <a:t>контроля для СРО</a:t>
            </a:r>
          </a:p>
          <a:p>
            <a:pPr lvl="1"/>
            <a:r>
              <a:rPr lang="ru-RU" dirty="0" smtClean="0"/>
              <a:t>Не </a:t>
            </a:r>
            <a:r>
              <a:rPr lang="ru-RU" dirty="0"/>
              <a:t>позволяет отслеживать </a:t>
            </a:r>
            <a:r>
              <a:rPr lang="ru-RU" dirty="0" smtClean="0"/>
              <a:t>фактическую </a:t>
            </a:r>
            <a:r>
              <a:rPr lang="ru-RU" dirty="0"/>
              <a:t>сумму </a:t>
            </a:r>
            <a:r>
              <a:rPr lang="ru-RU" dirty="0" smtClean="0"/>
              <a:t>обязательств членов СРО</a:t>
            </a:r>
            <a:endParaRPr lang="ru-RU" dirty="0" smtClean="0"/>
          </a:p>
          <a:p>
            <a:pPr lvl="1"/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01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37712" cy="1167408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Агрегаторы сведений с ЭТП и федеральных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ru-RU" b="1" dirty="0" smtClean="0"/>
              <a:t>Плюсы:</a:t>
            </a:r>
          </a:p>
          <a:p>
            <a:pPr lvl="1"/>
            <a:r>
              <a:rPr lang="ru-RU" dirty="0" smtClean="0"/>
              <a:t>Получение сводной, наиболее полной информации по членам СРО в рамках одной карточки организации</a:t>
            </a:r>
          </a:p>
          <a:p>
            <a:pPr lvl="1"/>
            <a:r>
              <a:rPr lang="ru-RU" dirty="0" smtClean="0"/>
              <a:t>Возможность автоматического получения выборки сведений о членах СРО по заданным критериям и спискам контрагентов</a:t>
            </a:r>
          </a:p>
          <a:p>
            <a:pPr lvl="1"/>
            <a:r>
              <a:rPr lang="ru-RU" dirty="0" smtClean="0"/>
              <a:t>Получение сведений из множества федеральных информационных систем и ресурсов</a:t>
            </a:r>
          </a:p>
          <a:p>
            <a:r>
              <a:rPr lang="ru-RU" b="1" dirty="0" smtClean="0"/>
              <a:t>Минусы</a:t>
            </a:r>
          </a:p>
          <a:p>
            <a:pPr lvl="1"/>
            <a:r>
              <a:rPr lang="ru-RU" dirty="0" smtClean="0"/>
              <a:t>Отсутствие в выборках всех необходимых для </a:t>
            </a:r>
            <a:r>
              <a:rPr lang="ru-RU" dirty="0"/>
              <a:t>контроля договоров </a:t>
            </a:r>
            <a:r>
              <a:rPr lang="ru-RU" dirty="0" smtClean="0"/>
              <a:t>сведений, </a:t>
            </a:r>
            <a:r>
              <a:rPr lang="ru-RU" dirty="0" smtClean="0"/>
              <a:t>указанных в карточках контрактов на сайтах ЭТП</a:t>
            </a:r>
          </a:p>
          <a:p>
            <a:pPr lvl="1"/>
            <a:r>
              <a:rPr lang="ru-RU" dirty="0" smtClean="0"/>
              <a:t>Формальный подход к формированию выборок (пропуск контрактов)</a:t>
            </a:r>
          </a:p>
          <a:p>
            <a:pPr lvl="1"/>
            <a:r>
              <a:rPr lang="ru-RU" dirty="0"/>
              <a:t>Не </a:t>
            </a:r>
            <a:r>
              <a:rPr lang="ru-RU" dirty="0" smtClean="0"/>
              <a:t>позволяют </a:t>
            </a:r>
            <a:r>
              <a:rPr lang="ru-RU" dirty="0"/>
              <a:t>отслеживать фактическую сумму обязательств членов </a:t>
            </a:r>
            <a:r>
              <a:rPr lang="ru-RU" dirty="0" smtClean="0"/>
              <a:t>СРО</a:t>
            </a:r>
          </a:p>
          <a:p>
            <a:pPr lvl="1"/>
            <a:r>
              <a:rPr lang="ru-RU" dirty="0" smtClean="0"/>
              <a:t>Высокая стоимость использования сервисов для СРО</a:t>
            </a:r>
          </a:p>
          <a:p>
            <a:pPr lvl="1"/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2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37712" cy="1167408"/>
          </a:xfrm>
        </p:spPr>
        <p:txBody>
          <a:bodyPr rtlCol="0">
            <a:normAutofit fontScale="90000"/>
          </a:bodyPr>
          <a:lstStyle/>
          <a:p>
            <a:r>
              <a:rPr lang="ru-RU" dirty="0" smtClean="0"/>
              <a:t>Информационные системы заказчиков </a:t>
            </a:r>
            <a:r>
              <a:rPr lang="ru-RU" dirty="0"/>
              <a:t>и отраслевых органов исполнительной власти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b="1" dirty="0" smtClean="0"/>
              <a:t>Плюсы:</a:t>
            </a:r>
          </a:p>
          <a:p>
            <a:pPr lvl="1"/>
            <a:r>
              <a:rPr lang="ru-RU" dirty="0" smtClean="0"/>
              <a:t>Наиболее </a:t>
            </a:r>
            <a:r>
              <a:rPr lang="ru-RU" dirty="0"/>
              <a:t>полная информацию по объектам </a:t>
            </a:r>
            <a:r>
              <a:rPr lang="ru-RU" dirty="0" smtClean="0"/>
              <a:t>строительства, выявленным нарушениям, факторы, влияющие на </a:t>
            </a:r>
            <a:r>
              <a:rPr lang="ru-RU" dirty="0"/>
              <a:t>исполнение членом СРО своих </a:t>
            </a:r>
            <a:r>
              <a:rPr lang="ru-RU" dirty="0" smtClean="0"/>
              <a:t>обязательств</a:t>
            </a:r>
          </a:p>
          <a:p>
            <a:pPr lvl="1"/>
            <a:r>
              <a:rPr lang="ru-RU" dirty="0" smtClean="0"/>
              <a:t>Содержат сведения </a:t>
            </a:r>
            <a:r>
              <a:rPr lang="ru-RU" dirty="0"/>
              <a:t>о подписанных актах, закрывающих этапы выполнения работ по </a:t>
            </a:r>
            <a:r>
              <a:rPr lang="ru-RU" dirty="0" smtClean="0"/>
              <a:t>контракту</a:t>
            </a:r>
          </a:p>
          <a:p>
            <a:r>
              <a:rPr lang="ru-RU" b="1" dirty="0" smtClean="0"/>
              <a:t>Минусы</a:t>
            </a:r>
          </a:p>
          <a:p>
            <a:pPr lvl="1"/>
            <a:r>
              <a:rPr lang="ru-RU" dirty="0" smtClean="0"/>
              <a:t>Содержат только контракты владельца системы</a:t>
            </a:r>
          </a:p>
          <a:p>
            <a:pPr lvl="1"/>
            <a:r>
              <a:rPr lang="ru-RU" dirty="0" smtClean="0"/>
              <a:t>Разработаны под задачи и требования заказчика и не отвечают требованиям СРО в части контроля своих членов</a:t>
            </a:r>
          </a:p>
          <a:p>
            <a:pPr lvl="1"/>
            <a:r>
              <a:rPr lang="ru-RU" dirty="0" smtClean="0"/>
              <a:t>СРО не может влиять на функциональность системы или обеспечивать в нее доступ организациям, не связанным с заказчиком данной системы</a:t>
            </a:r>
            <a:endParaRPr lang="ru-RU" dirty="0" smtClean="0"/>
          </a:p>
          <a:p>
            <a:pPr lvl="1"/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9637712" cy="1167408"/>
          </a:xfrm>
        </p:spPr>
        <p:txBody>
          <a:bodyPr rtlCol="0">
            <a:normAutofit/>
          </a:bodyPr>
          <a:lstStyle/>
          <a:p>
            <a:r>
              <a:rPr lang="ru-RU" dirty="0" smtClean="0"/>
              <a:t>Специализированные </a:t>
            </a:r>
            <a:r>
              <a:rPr lang="ru-RU" dirty="0"/>
              <a:t>ресурсы и сервисы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b="1" dirty="0" smtClean="0"/>
              <a:t>Плюсы:</a:t>
            </a:r>
          </a:p>
          <a:p>
            <a:pPr lvl="1"/>
            <a:r>
              <a:rPr lang="ru-RU" dirty="0" smtClean="0"/>
              <a:t>Аналогичны агрегаторам с расширенной функциональностью </a:t>
            </a:r>
            <a:r>
              <a:rPr lang="ru-RU" dirty="0"/>
              <a:t>для строительных компаний</a:t>
            </a:r>
            <a:endParaRPr lang="ru-RU" dirty="0" smtClean="0"/>
          </a:p>
          <a:p>
            <a:pPr lvl="1"/>
            <a:r>
              <a:rPr lang="ru-RU" dirty="0" smtClean="0"/>
              <a:t>Аналитические выборки и материалы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b="1" dirty="0" smtClean="0"/>
              <a:t>Минусы</a:t>
            </a:r>
          </a:p>
          <a:p>
            <a:pPr lvl="1"/>
            <a:r>
              <a:rPr lang="ru-RU" dirty="0"/>
              <a:t>Аналогичны </a:t>
            </a:r>
            <a:r>
              <a:rPr lang="ru-RU" dirty="0" smtClean="0"/>
              <a:t>агрегаторам</a:t>
            </a:r>
            <a:endParaRPr lang="ru-RU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9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/>
              <a:t>Вышеперечисленные </a:t>
            </a:r>
            <a:r>
              <a:rPr lang="ru-RU" sz="2400" b="1" dirty="0"/>
              <a:t>системы </a:t>
            </a:r>
            <a:r>
              <a:rPr lang="ru-RU" sz="2400" b="1" dirty="0" smtClean="0"/>
              <a:t>изначально не </a:t>
            </a:r>
            <a:r>
              <a:rPr lang="ru-RU" sz="2400" b="1" dirty="0"/>
              <a:t>были нацелены на комплексное решение </a:t>
            </a:r>
            <a:r>
              <a:rPr lang="ru-RU" sz="2400" b="1" dirty="0" smtClean="0"/>
              <a:t>автоматизации </a:t>
            </a:r>
            <a:r>
              <a:rPr lang="ru-RU" sz="2400" b="1" dirty="0"/>
              <a:t>контроля </a:t>
            </a:r>
            <a:r>
              <a:rPr lang="ru-RU" sz="2400" b="1" dirty="0" smtClean="0"/>
              <a:t>договорных </a:t>
            </a:r>
            <a:r>
              <a:rPr lang="ru-RU" sz="2400" b="1" dirty="0"/>
              <a:t>обязательств </a:t>
            </a:r>
            <a:r>
              <a:rPr lang="ru-RU" sz="2400" b="1" dirty="0" smtClean="0"/>
              <a:t>членов СРО и позволяют решить только часть </a:t>
            </a:r>
            <a:r>
              <a:rPr lang="ru-RU" sz="2400" b="1" dirty="0"/>
              <a:t>задач по контролю </a:t>
            </a:r>
            <a:r>
              <a:rPr lang="ru-RU" sz="2400" b="1" dirty="0" smtClean="0"/>
              <a:t>ОДО</a:t>
            </a:r>
            <a:endParaRPr lang="ru-RU" sz="2400" b="1" dirty="0" smtClean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7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Презентация бизнес-стратегии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4352508_TF03460663.potx" id="{BE959834-06A1-472B-B994-02C113E9EB3A}" vid="{D38CF963-CD7E-47A1-BA40-20B2517DA913}"/>
    </a:ext>
  </a:extLst>
</a:theme>
</file>

<file path=ppt/theme/theme2.xml><?xml version="1.0" encoding="utf-8"?>
<a:theme xmlns:a="http://schemas.openxmlformats.org/drawingml/2006/main" name="Тема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F1070-8794-47AC-90B7-1F2E078096FF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бизнес-стратегии</Template>
  <TotalTime>408</TotalTime>
  <Words>903</Words>
  <Application>Microsoft Office PowerPoint</Application>
  <PresentationFormat>Произвольный</PresentationFormat>
  <Paragraphs>108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Century Gothic</vt:lpstr>
      <vt:lpstr>Palatino Linotype</vt:lpstr>
      <vt:lpstr>Презентация бизнес-стратегии</vt:lpstr>
      <vt:lpstr>Анализ опыта создания автоматизированных систем контроля договорных обязательств</vt:lpstr>
      <vt:lpstr>Минимальные требования к автоматизированной системе контроля договорных обязательств</vt:lpstr>
      <vt:lpstr>Основные подходы к созданию системы контроля договорных обязательств</vt:lpstr>
      <vt:lpstr>Единая информационная система в сфере закупок  сайт zakupki.gov.ru</vt:lpstr>
      <vt:lpstr>Электронные торговые площадки (ЭТП)</vt:lpstr>
      <vt:lpstr>Агрегаторы сведений с ЭТП и федеральных ресурсов</vt:lpstr>
      <vt:lpstr>Информационные системы заказчиков и отраслевых органов исполнительной власти</vt:lpstr>
      <vt:lpstr>Специализированные ресурсы и сервисы</vt:lpstr>
      <vt:lpstr>Презентация PowerPoint</vt:lpstr>
      <vt:lpstr>Личные кабинеты членов СРО</vt:lpstr>
      <vt:lpstr>Автоматизация контроля ОДО на примере  ПО «Электронный реестр СРО»</vt:lpstr>
      <vt:lpstr>Автоматизированное получение данных из ЕИССЗ </vt:lpstr>
      <vt:lpstr>Сведения получаемые от членов СРО</vt:lpstr>
      <vt:lpstr>ПО «Электронный реестр СРО»</vt:lpstr>
      <vt:lpstr>ПО «Электронный реестр СРО»</vt:lpstr>
      <vt:lpstr>Единая автоматизированная Система контроля договорных обязательств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контроля членов СРО</dc:title>
  <dc:creator>Пользователь Windows</dc:creator>
  <cp:lastModifiedBy>Пользователь Windows</cp:lastModifiedBy>
  <cp:revision>32</cp:revision>
  <dcterms:created xsi:type="dcterms:W3CDTF">2017-09-14T06:19:35Z</dcterms:created>
  <dcterms:modified xsi:type="dcterms:W3CDTF">2017-09-20T21:30:01Z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